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8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286" r:id="rId2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A47393-4F72-4088-B38E-C1E5D6F7FF8A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40A114-3ED4-4079-BD66-D229787543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443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1932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295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2034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2110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2676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2357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32841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3755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779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18181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19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9809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039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472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5801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9793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23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78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1751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5824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1319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0328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5101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15066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49D4-8B61-4495-91FF-328A2CC4D13E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123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45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9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7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7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646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343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39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96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91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80E9-ABB8-4C07-8495-5EADBC1803AB}" type="datetimeFigureOut">
              <a:rPr lang="ar-IQ" smtClean="0"/>
              <a:t>26/03/1440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A33F-7FAD-42D0-93DB-333120C906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47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elements/5e/05chap/summary.html#top5" TargetMode="External"/><Relationship Id="rId13" Type="http://schemas.openxmlformats.org/officeDocument/2006/relationships/hyperlink" Target="http://www.umich.edu/~elements/5e/05chap/summary-gasphase.html" TargetMode="External"/><Relationship Id="rId3" Type="http://schemas.openxmlformats.org/officeDocument/2006/relationships/hyperlink" Target="http://www.umich.edu/~elements/5e/05chap/summary.html" TargetMode="External"/><Relationship Id="rId7" Type="http://schemas.openxmlformats.org/officeDocument/2006/relationships/hyperlink" Target="http://www.umich.edu/~elements/5e/05chap/summary.html#top4" TargetMode="External"/><Relationship Id="rId12" Type="http://schemas.openxmlformats.org/officeDocument/2006/relationships/hyperlink" Target="http://www.umich.edu/~elements/5e/05chap/summary-french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mich.edu/~elements/5e/05chap/summary.html#top3" TargetMode="External"/><Relationship Id="rId11" Type="http://schemas.openxmlformats.org/officeDocument/2006/relationships/hyperlink" Target="http://www.umich.edu/~elements/5e/05chap/summary.html#top10" TargetMode="External"/><Relationship Id="rId5" Type="http://schemas.openxmlformats.org/officeDocument/2006/relationships/hyperlink" Target="http://www.umich.edu/~elements/5e/05chap/summary.html#top2" TargetMode="External"/><Relationship Id="rId10" Type="http://schemas.openxmlformats.org/officeDocument/2006/relationships/hyperlink" Target="http://www.umich.edu/~elements/5e/05chap/summary.html#top9" TargetMode="External"/><Relationship Id="rId4" Type="http://schemas.openxmlformats.org/officeDocument/2006/relationships/hyperlink" Target="http://www.umich.edu/~elements/5e/05chap/summary.html#top1" TargetMode="External"/><Relationship Id="rId9" Type="http://schemas.openxmlformats.org/officeDocument/2006/relationships/hyperlink" Target="http://www.umich.edu/~elements/5e/05chap/summary.html#top6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elements/5e/05chap/summary.html#top6" TargetMode="External"/><Relationship Id="rId3" Type="http://schemas.openxmlformats.org/officeDocument/2006/relationships/hyperlink" Target="http://www.umich.edu/~elements/5e/05chap/summary.html#top1" TargetMode="External"/><Relationship Id="rId7" Type="http://schemas.openxmlformats.org/officeDocument/2006/relationships/hyperlink" Target="http://www.umich.edu/~elements/5e/05chap/summary.html#top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mich.edu/~elements/5e/05chap/summary.html#top4" TargetMode="External"/><Relationship Id="rId5" Type="http://schemas.openxmlformats.org/officeDocument/2006/relationships/hyperlink" Target="http://www.umich.edu/~elements/5e/05chap/summary.html#top3" TargetMode="External"/><Relationship Id="rId4" Type="http://schemas.openxmlformats.org/officeDocument/2006/relationships/hyperlink" Target="http://www.umich.edu/~elements/5e/05chap/summary.html#top2" TargetMode="External"/><Relationship Id="rId9" Type="http://schemas.openxmlformats.org/officeDocument/2006/relationships/hyperlink" Target="http://www.umich.edu/~elements/5e/05chap/summary.html#top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371601"/>
            <a:ext cx="6096000" cy="376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Chemical Reaction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Salah N.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Farhan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Senior lecturer. Chem. Eng. Dept.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19" y="357927"/>
            <a:ext cx="4502912" cy="6084148"/>
          </a:xfrm>
          <a:prstGeom prst="rect">
            <a:avLst/>
          </a:prstGeom>
        </p:spPr>
      </p:pic>
      <p:pic>
        <p:nvPicPr>
          <p:cNvPr id="10" name="Picture 9" descr="http://www.umich.edu/~elements/5e/05chap/images/lec3-104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4082" y="487697"/>
            <a:ext cx="46636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ttp://www.umich.edu/~elements/5e/05chap/images/lec3-105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2221" y="3063170"/>
            <a:ext cx="2625207" cy="72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www.umich.edu/~elements/5e/05chap/images/lec3-106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29830" y="4007978"/>
            <a:ext cx="4195284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9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9" name="Picture 8" descr="http://www.umich.edu/~elements/5e/05chap/images/lec3-107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" y="536213"/>
            <a:ext cx="5137358" cy="487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www.umich.edu/~elements/5e/05chap/images/clicke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9689" y="1306536"/>
            <a:ext cx="5047672" cy="3684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11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83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27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40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15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05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96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81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CRE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60762" y="1056055"/>
            <a:ext cx="856903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Chapter 5: Isothermal Reactor Design: Conversion</a:t>
            </a:r>
          </a:p>
          <a:p>
            <a:pPr algn="l"/>
            <a:r>
              <a:rPr lang="en-US" b="1" dirty="0"/>
              <a:t>Learning Resources</a:t>
            </a:r>
          </a:p>
          <a:p>
            <a:pPr lvl="0" algn="l" rtl="0"/>
            <a:r>
              <a:rPr lang="en-US" u="sng" dirty="0">
                <a:hlinkClick r:id="rId3"/>
              </a:rPr>
              <a:t>Summary Notes</a:t>
            </a:r>
            <a:endParaRPr lang="en-US" sz="2800" dirty="0"/>
          </a:p>
          <a:p>
            <a:pPr lvl="1" algn="l" rtl="0"/>
            <a:r>
              <a:rPr lang="en-US" u="sng" dirty="0">
                <a:hlinkClick r:id="rId4"/>
              </a:rPr>
              <a:t>Part 1: Mole Balances in Terms of Conversion</a:t>
            </a:r>
            <a:endParaRPr lang="en-US" sz="2800" dirty="0"/>
          </a:p>
          <a:p>
            <a:pPr lvl="2" algn="l" rtl="0"/>
            <a:r>
              <a:rPr lang="en-US" u="sng" dirty="0">
                <a:hlinkClick r:id="rId5"/>
              </a:rPr>
              <a:t>Algorithm for Isothermal Reactor Design</a:t>
            </a:r>
            <a:endParaRPr lang="en-US" sz="2800" dirty="0"/>
          </a:p>
          <a:p>
            <a:pPr lvl="2" algn="l" rtl="0"/>
            <a:r>
              <a:rPr lang="en-US" u="sng" dirty="0">
                <a:hlinkClick r:id="rId6"/>
              </a:rPr>
              <a:t>Applications/Examples of CRE Algorithm</a:t>
            </a:r>
            <a:endParaRPr lang="en-US" sz="2800" dirty="0"/>
          </a:p>
          <a:p>
            <a:pPr lvl="2" algn="l" rtl="0"/>
            <a:r>
              <a:rPr lang="en-US" u="sng" dirty="0">
                <a:hlinkClick r:id="rId7"/>
              </a:rPr>
              <a:t>Reversible Reactions</a:t>
            </a:r>
            <a:endParaRPr lang="en-US" sz="2800" dirty="0"/>
          </a:p>
          <a:p>
            <a:pPr lvl="2" algn="l" rtl="0"/>
            <a:r>
              <a:rPr lang="en-US" u="sng" dirty="0">
                <a:hlinkClick r:id="rId8"/>
              </a:rPr>
              <a:t>ODE (Polymath) Solutions to CRE Problems</a:t>
            </a:r>
            <a:endParaRPr lang="en-US" sz="2800" dirty="0"/>
          </a:p>
          <a:p>
            <a:pPr lvl="2" algn="l" rtl="0"/>
            <a:r>
              <a:rPr lang="en-US" u="sng" dirty="0">
                <a:hlinkClick r:id="rId9"/>
              </a:rPr>
              <a:t>General Guidelines for California Problems</a:t>
            </a:r>
            <a:endParaRPr lang="en-US" sz="2800" dirty="0"/>
          </a:p>
          <a:p>
            <a:pPr lvl="2" algn="l" rtl="0"/>
            <a:r>
              <a:rPr lang="en-US" u="sng" dirty="0">
                <a:hlinkClick r:id="rId10"/>
              </a:rPr>
              <a:t>PBR Reactors with Pressure Drop</a:t>
            </a:r>
            <a:endParaRPr lang="en-US" sz="2800" dirty="0"/>
          </a:p>
          <a:p>
            <a:pPr lvl="2" algn="l" rtl="0"/>
            <a:r>
              <a:rPr lang="en-US" u="sng" dirty="0">
                <a:hlinkClick r:id="rId11"/>
              </a:rPr>
              <a:t>Engineering Analysis</a:t>
            </a:r>
            <a:endParaRPr lang="en-US" sz="2800" dirty="0"/>
          </a:p>
          <a:p>
            <a:pPr lvl="1" algn="l" rtl="0"/>
            <a:r>
              <a:rPr lang="en-US" u="sng" dirty="0">
                <a:hlinkClick r:id="rId12"/>
              </a:rPr>
              <a:t>Analogy of CRE Algorithms to a Menu in a Fine French Restaurant</a:t>
            </a:r>
            <a:endParaRPr lang="en-US" sz="2800" dirty="0"/>
          </a:p>
          <a:p>
            <a:pPr lvl="1" algn="l" rtl="0"/>
            <a:r>
              <a:rPr lang="en-US" u="sng" dirty="0">
                <a:hlinkClick r:id="rId13"/>
              </a:rPr>
              <a:t>Algorithm for Gas Phase Reaction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52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20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878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16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3048000" y="1544638"/>
            <a:ext cx="6096000" cy="37687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44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Topics</a:t>
            </a:r>
            <a:endParaRPr lang="en-US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Algorithm for Isothermal Reactor Design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Applications/Examples of CRE Algorithm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Reversible Reactions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ODE (Polymath) Solutions to CRE Problems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General Guidelines for California Problems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PBR with Pressure Drop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u="sng" dirty="0">
                <a:solidFill>
                  <a:srgbClr val="0000FF"/>
                </a:solidFill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Engineering Analysis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2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115599" y="463433"/>
            <a:ext cx="3959802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/>
              <a:t>Algorithm for Isothermal Reactor Design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0" y="1514475"/>
            <a:ext cx="6019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71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9" name="Picture 8" descr="http://www.umich.edu/~elements/5e/05chap/images/analogy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500" y="558366"/>
            <a:ext cx="7364694" cy="5672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553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-216494" y="516370"/>
            <a:ext cx="67967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Elementary gas phase reaction in different reactor types.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53" y="1010659"/>
            <a:ext cx="791527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97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2" y="393338"/>
            <a:ext cx="4524375" cy="6153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1123" y="697922"/>
            <a:ext cx="5962650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58" y="693160"/>
            <a:ext cx="4438650" cy="54578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089" y="502082"/>
            <a:ext cx="7277100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6553632"/>
            <a:ext cx="12192000" cy="304800"/>
            <a:chOff x="0" y="4112"/>
            <a:chExt cx="7680" cy="192"/>
          </a:xfrm>
        </p:grpSpPr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1920" y="4112"/>
              <a:ext cx="5760" cy="192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ar-IQ" sz="2400"/>
            </a:p>
          </p:txBody>
        </p:sp>
        <p:sp>
          <p:nvSpPr>
            <p:cNvPr id="6" name="Date Placeholder 3"/>
            <p:cNvSpPr>
              <a:spLocks/>
            </p:cNvSpPr>
            <p:nvPr/>
          </p:nvSpPr>
          <p:spPr bwMode="auto">
            <a:xfrm>
              <a:off x="0" y="4121"/>
              <a:ext cx="2640" cy="176"/>
            </a:xfrm>
            <a:prstGeom prst="rect">
              <a:avLst/>
            </a:prstGeom>
            <a:solidFill>
              <a:srgbClr val="F0E2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0C6080"/>
                </a:buClr>
                <a:buFont typeface="Times" panose="02020603050405020304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Salah N.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Farhan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College of Engineering  </a:t>
              </a:r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Diyala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University</a:t>
              </a:r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rgbClr val="3100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C6080"/>
              </a:buClr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ClrTx/>
              <a:buFontTx/>
              <a:buNone/>
            </a:pPr>
            <a:r>
              <a:rPr lang="en-US" sz="2400" b="1" dirty="0">
                <a:solidFill>
                  <a:srgbClr val="FFFF00"/>
                </a:solidFill>
              </a:rPr>
              <a:t>Fundamentals of </a:t>
            </a:r>
            <a:r>
              <a:rPr lang="en-US" sz="2400" b="1" dirty="0" smtClean="0">
                <a:solidFill>
                  <a:srgbClr val="FFFF00"/>
                </a:solidFill>
              </a:rPr>
              <a:t>CRE   </a:t>
            </a:r>
            <a:endParaRPr lang="ar-IQ" sz="2400" dirty="0">
              <a:solidFill>
                <a:srgbClr val="FFFF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838200" y="2679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8200" y="5414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482" y="519761"/>
            <a:ext cx="5972175" cy="3305175"/>
          </a:xfrm>
          <a:prstGeom prst="rect">
            <a:avLst/>
          </a:prstGeom>
        </p:spPr>
      </p:pic>
      <p:pic>
        <p:nvPicPr>
          <p:cNvPr id="10" name="Picture 9" descr="http://www.umich.edu/~elements/5e/05chap/images/lec3-98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9935" y="4133812"/>
            <a:ext cx="4762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047352" y="4684545"/>
            <a:ext cx="1327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V=227 dm</a:t>
            </a:r>
            <a:r>
              <a:rPr lang="en-US" baseline="30000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3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464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462</Words>
  <Application>Microsoft Office PowerPoint</Application>
  <PresentationFormat>Custom</PresentationFormat>
  <Paragraphs>122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amazzon</cp:lastModifiedBy>
  <cp:revision>19</cp:revision>
  <dcterms:created xsi:type="dcterms:W3CDTF">2018-12-03T12:03:58Z</dcterms:created>
  <dcterms:modified xsi:type="dcterms:W3CDTF">2018-12-03T21:30:55Z</dcterms:modified>
</cp:coreProperties>
</file>